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3F812-61F2-4134-B245-1A40C06FFD42}" type="datetimeFigureOut">
              <a:rPr lang="ru-RU" smtClean="0"/>
              <a:t>30.09.2016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CB71D-9868-434A-AA59-B4EE911955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66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eaLnBrk="1"/>
            <a:fld id="{845DD6DD-CC24-4B36-A282-901C5F7C753D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/>
              <a:t>1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9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921" y="2129984"/>
            <a:ext cx="1036416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761" y="3885528"/>
            <a:ext cx="8534399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  <a:lvl6pPr marL="2073859" indent="0" algn="ctr">
              <a:buNone/>
              <a:defRPr/>
            </a:lvl6pPr>
            <a:lvl7pPr marL="2488631" indent="0" algn="ctr">
              <a:buNone/>
              <a:defRPr/>
            </a:lvl7pPr>
            <a:lvl8pPr marL="2903403" indent="0" algn="ctr">
              <a:buNone/>
              <a:defRPr/>
            </a:lvl8pPr>
            <a:lvl9pPr marL="331817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38E75-047A-4798-8942-FFDBB7F14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261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7E45D1-BB7F-4868-AE5C-99A93A7983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540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840" y="4406863"/>
            <a:ext cx="10362241" cy="1362383"/>
          </a:xfrm>
        </p:spPr>
        <p:txBody>
          <a:bodyPr anchor="t"/>
          <a:lstStyle>
            <a:lvl1pPr algn="l">
              <a:defRPr sz="3629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840" y="2906225"/>
            <a:ext cx="10362241" cy="1500638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72" indent="0">
              <a:buNone/>
              <a:defRPr sz="1633"/>
            </a:lvl2pPr>
            <a:lvl3pPr marL="829544" indent="0">
              <a:buNone/>
              <a:defRPr sz="1452"/>
            </a:lvl3pPr>
            <a:lvl4pPr marL="1244316" indent="0">
              <a:buNone/>
              <a:defRPr sz="1270"/>
            </a:lvl4pPr>
            <a:lvl5pPr marL="1659087" indent="0">
              <a:buNone/>
              <a:defRPr sz="1270"/>
            </a:lvl5pPr>
            <a:lvl6pPr marL="2073859" indent="0">
              <a:buNone/>
              <a:defRPr sz="1270"/>
            </a:lvl6pPr>
            <a:lvl7pPr marL="2488631" indent="0">
              <a:buNone/>
              <a:defRPr sz="1270"/>
            </a:lvl7pPr>
            <a:lvl8pPr marL="2903403" indent="0">
              <a:buNone/>
              <a:defRPr sz="1270"/>
            </a:lvl8pPr>
            <a:lvl9pPr marL="331817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3F81D-D494-48CD-85BB-81F42A08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388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91360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4321" y="1604329"/>
            <a:ext cx="5393279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FCD08-9492-4010-98D9-D719E25BCB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926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5070"/>
            <a:ext cx="10972801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0560" y="1535201"/>
            <a:ext cx="538560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0560" y="2174628"/>
            <a:ext cx="538560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920" y="1535201"/>
            <a:ext cx="538944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920" y="2174628"/>
            <a:ext cx="538944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72425-D71F-4C6B-89FD-DFEAC0B198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432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1FD088-882E-4843-A8E9-D81EA6B2BB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925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926C1A-B57E-465B-B3C2-D29D46170A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833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3629"/>
            <a:ext cx="4010881" cy="1160762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361" y="273629"/>
            <a:ext cx="6816000" cy="5852774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560" y="1434391"/>
            <a:ext cx="4010881" cy="4692013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FCA8A7-0A01-4466-878E-625839B164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691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401" y="4800025"/>
            <a:ext cx="7315200" cy="567420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401" y="612065"/>
            <a:ext cx="7315200" cy="411595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401" y="5367444"/>
            <a:ext cx="7315200" cy="805044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DEC6A-9F96-4AC0-A823-6A08BBFB7D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6546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732A1-5788-4271-B55B-D3353FC542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25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5840" y="273629"/>
            <a:ext cx="274176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42879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E1B38-7A32-477D-99B4-B015DEE8A2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722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8641" y="273629"/>
            <a:ext cx="10968959" cy="114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641" y="1604329"/>
            <a:ext cx="10968959" cy="45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08641" y="6247376"/>
            <a:ext cx="283776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Arial Unicode MS" charset="0"/>
              </a:defRPr>
            </a:lvl1pPr>
          </a:lstStyle>
          <a:p>
            <a:pPr defTabSz="40757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4170240" y="6247376"/>
            <a:ext cx="386304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Arial Unicode MS" charset="0"/>
              </a:defRPr>
            </a:lvl1pPr>
          </a:lstStyle>
          <a:p>
            <a:pPr defTabSz="40757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741761" y="6247376"/>
            <a:ext cx="283776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defRPr sz="127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defTabSz="40757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637D8139-8758-425B-A0C6-7414FB6F3573}" type="slidenum">
              <a:rPr lang="ru-RU" altLang="ru-RU" smtClean="0"/>
              <a:pPr defTabSz="407571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336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2pPr>
      <a:lvl3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3pPr>
      <a:lvl4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4pPr>
      <a:lvl5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5pPr>
      <a:lvl6pPr marL="2281245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6pPr>
      <a:lvl7pPr marL="2696017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7pPr>
      <a:lvl8pPr marL="3110789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8pPr>
      <a:lvl9pPr marL="3525561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1079" indent="-311079" algn="l" defTabSz="407571" rtl="0" eaLnBrk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buChar char="•"/>
        <a:defRPr sz="2903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571" rtl="0" eaLnBrk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buChar char="–"/>
        <a:defRPr sz="2540">
          <a:solidFill>
            <a:srgbClr val="000000"/>
          </a:solidFill>
          <a:latin typeface="+mn-lt"/>
          <a:ea typeface="+mn-ea"/>
        </a:defRPr>
      </a:lvl2pPr>
      <a:lvl3pPr marL="1036930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buChar char="•"/>
        <a:defRPr sz="2177">
          <a:solidFill>
            <a:srgbClr val="000000"/>
          </a:solidFill>
          <a:latin typeface="+mn-lt"/>
          <a:ea typeface="+mn-ea"/>
        </a:defRPr>
      </a:lvl3pPr>
      <a:lvl4pPr marL="145170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buChar char="–"/>
        <a:defRPr sz="1814">
          <a:solidFill>
            <a:srgbClr val="000000"/>
          </a:solidFill>
          <a:latin typeface="+mn-lt"/>
          <a:ea typeface="+mn-ea"/>
        </a:defRPr>
      </a:lvl4pPr>
      <a:lvl5pPr marL="1866473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814">
          <a:solidFill>
            <a:srgbClr val="000000"/>
          </a:solidFill>
          <a:latin typeface="+mn-lt"/>
          <a:ea typeface="+mn-ea"/>
        </a:defRPr>
      </a:lvl5pPr>
      <a:lvl6pPr marL="2281245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6pPr>
      <a:lvl7pPr marL="2696017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7pPr>
      <a:lvl8pPr marL="3110789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8pPr>
      <a:lvl9pPr marL="3525561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4596819" y="4595959"/>
            <a:ext cx="4277249" cy="163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ru-RU" sz="5400" b="1" dirty="0" smtClean="0">
                <a:solidFill>
                  <a:srgbClr val="CC3300"/>
                </a:solidFill>
                <a:latin typeface="Century Schoolbook" pitchFamily="18" charset="0"/>
              </a:rPr>
              <a:t>«Понятие логарифма»</a:t>
            </a:r>
            <a:endParaRPr lang="ru-RU" altLang="ru-RU" sz="5400" b="1" dirty="0">
              <a:solidFill>
                <a:srgbClr val="CC33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5768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«Скажи мне и я забуду, покажи мне и я запомню, дай мне действовать самому и я </a:t>
            </a:r>
            <a:r>
              <a:rPr lang="ru-RU" sz="40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научусь»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82184" y="3799264"/>
            <a:ext cx="8534399" cy="1752664"/>
          </a:xfrm>
        </p:spPr>
        <p:txBody>
          <a:bodyPr/>
          <a:lstStyle/>
          <a:p>
            <a:pPr algn="r"/>
            <a:r>
              <a:rPr lang="ru-RU" sz="32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Китайская народная мудрость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5098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35" y="532422"/>
            <a:ext cx="10968959" cy="830552"/>
          </a:xfrm>
        </p:spPr>
        <p:txBody>
          <a:bodyPr/>
          <a:lstStyle/>
          <a:p>
            <a:pPr indent="90170">
              <a:lnSpc>
                <a:spcPct val="115000"/>
              </a:lnSpc>
              <a:spcAft>
                <a:spcPts val="150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Устная работа.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095555"/>
            <a:ext cx="11120400" cy="3424687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1500"/>
              </a:spcAft>
              <a:buNone/>
            </a:pP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Дайте определение логарифма.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Логарифмом</a:t>
            </a:r>
            <a:r>
              <a:rPr lang="ru-RU" altLang="ru-RU" sz="32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числа </a:t>
            </a:r>
            <a:r>
              <a:rPr lang="en-US" altLang="ru-RU" sz="32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по основанию </a:t>
            </a:r>
            <a:r>
              <a:rPr lang="en-US" altLang="ru-RU" sz="32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a</a:t>
            </a:r>
            <a:r>
              <a:rPr lang="ru-RU" altLang="ru-RU" sz="32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называется</a:t>
            </a:r>
            <a:r>
              <a:rPr lang="ru-RU" altLang="ru-RU" sz="32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показатель степени</a:t>
            </a:r>
            <a:r>
              <a:rPr lang="ru-RU" altLang="ru-RU" sz="32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в которую</a:t>
            </a:r>
            <a:r>
              <a:rPr lang="ru-RU" altLang="ru-RU" sz="32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нужно возвести основание </a:t>
            </a:r>
            <a:r>
              <a:rPr lang="en-US" altLang="ru-RU" sz="32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a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, чтобы</a:t>
            </a:r>
            <a:r>
              <a:rPr lang="ru-RU" altLang="ru-RU" sz="3200" b="1" i="1" kern="1200" dirty="0">
                <a:latin typeface="Times New Roman" panose="02020603050405020304" pitchFamily="18" charset="0"/>
              </a:rPr>
              <a:t> </a:t>
            </a:r>
            <a:r>
              <a:rPr lang="ru-RU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получить число </a:t>
            </a:r>
            <a:r>
              <a:rPr lang="en-US" altLang="ru-RU" sz="32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ru-RU" sz="3200" b="1" i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lvl="0" indent="0"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None/>
            </a:pPr>
            <a:r>
              <a:rPr lang="en-US" altLang="ru-RU" sz="3600" b="1" kern="1200" dirty="0">
                <a:solidFill>
                  <a:srgbClr val="99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600" b="1" i="1" kern="1200" dirty="0" err="1">
                <a:solidFill>
                  <a:srgbClr val="CC0000"/>
                </a:solidFill>
                <a:latin typeface="Times New Roman" panose="02020603050405020304" pitchFamily="18" charset="0"/>
              </a:rPr>
              <a:t>log</a:t>
            </a:r>
            <a:r>
              <a:rPr lang="en-US" altLang="ru-RU" sz="3600" b="1" i="1" kern="1200" baseline="-25000" dirty="0" err="1">
                <a:solidFill>
                  <a:srgbClr val="CC0000"/>
                </a:solidFill>
                <a:latin typeface="Times New Roman" panose="02020603050405020304" pitchFamily="18" charset="0"/>
              </a:rPr>
              <a:t>a</a:t>
            </a:r>
            <a:r>
              <a:rPr lang="ru-RU" altLang="ru-RU" sz="3600" b="1" i="1" kern="1200" baseline="-250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600" b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=</a:t>
            </a:r>
            <a:r>
              <a:rPr lang="ru-RU" altLang="ru-RU" sz="3600" b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х</a:t>
            </a:r>
            <a:r>
              <a:rPr lang="ru-RU" altLang="ru-RU" sz="3600" b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ru-RU" sz="3600" b="1" i="1" kern="1200" baseline="30000" dirty="0">
                <a:solidFill>
                  <a:srgbClr val="CC0000"/>
                </a:solidFill>
                <a:latin typeface="Times New Roman" panose="02020603050405020304" pitchFamily="18" charset="0"/>
              </a:rPr>
              <a:t>x</a:t>
            </a:r>
            <a:r>
              <a:rPr lang="ru-RU" altLang="ru-RU" sz="3600" b="1" kern="1200" baseline="300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600" b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=</a:t>
            </a:r>
            <a:r>
              <a:rPr lang="ru-RU" altLang="ru-RU" sz="3600" b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600" b="1" i="1" kern="1200" dirty="0">
                <a:solidFill>
                  <a:srgbClr val="CC0000"/>
                </a:solidFill>
                <a:latin typeface="Times New Roman" panose="02020603050405020304" pitchFamily="18" charset="0"/>
              </a:rPr>
              <a:t>b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0113" y="4320318"/>
            <a:ext cx="10006642" cy="1417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Существует ли логарифм </a:t>
            </a: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нуля? </a:t>
            </a:r>
          </a:p>
          <a:p>
            <a:pPr lvl="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Существует ли </a:t>
            </a: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логарифм 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отрицательного числа?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10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56" y="230497"/>
            <a:ext cx="10968959" cy="114348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Устная работа.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42" y="802238"/>
            <a:ext cx="11422324" cy="3045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Логарифм по какому основанию 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называют натуральным?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обозначают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логарифм?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b="1" dirty="0">
                <a:solidFill>
                  <a:srgbClr val="252525"/>
                </a:solidFill>
                <a:latin typeface="Arial" panose="020B0604020202020204" pitchFamily="34" charset="0"/>
              </a:rPr>
              <a:t>Натуральный логарифм</a:t>
            </a:r>
            <a:r>
              <a:rPr lang="ru-RU" sz="3200" dirty="0">
                <a:solidFill>
                  <a:srgbClr val="252525"/>
                </a:solidFill>
                <a:latin typeface="Arial" panose="020B0604020202020204" pitchFamily="34" charset="0"/>
              </a:rPr>
              <a:t> — это </a:t>
            </a:r>
            <a:r>
              <a:rPr lang="ru-RU" sz="3200" dirty="0" smtClean="0">
                <a:solidFill>
                  <a:srgbClr val="0B0080"/>
                </a:solidFill>
                <a:latin typeface="Arial" panose="020B0604020202020204" pitchFamily="34" charset="0"/>
              </a:rPr>
              <a:t>логарифм</a:t>
            </a:r>
            <a:r>
              <a:rPr lang="ru-RU" sz="3200" dirty="0">
                <a:solidFill>
                  <a:srgbClr val="252525"/>
                </a:solidFill>
                <a:latin typeface="Arial" panose="020B0604020202020204" pitchFamily="34" charset="0"/>
              </a:rPr>
              <a:t> по </a:t>
            </a:r>
            <a:r>
              <a:rPr lang="ru-RU" sz="3200" dirty="0" smtClean="0">
                <a:solidFill>
                  <a:srgbClr val="0B0080"/>
                </a:solidFill>
                <a:latin typeface="Arial" panose="020B0604020202020204" pitchFamily="34" charset="0"/>
              </a:rPr>
              <a:t>основанию е</a:t>
            </a:r>
            <a:r>
              <a:rPr lang="ru-RU" sz="3200" dirty="0" smtClean="0">
                <a:solidFill>
                  <a:srgbClr val="252525"/>
                </a:solidFill>
                <a:latin typeface="Arial" panose="020B0604020202020204" pitchFamily="34" charset="0"/>
              </a:rPr>
              <a:t>. Натуральный </a:t>
            </a:r>
            <a:r>
              <a:rPr lang="ru-RU" sz="3200" dirty="0">
                <a:solidFill>
                  <a:srgbClr val="252525"/>
                </a:solidFill>
                <a:latin typeface="Arial" panose="020B0604020202020204" pitchFamily="34" charset="0"/>
              </a:rPr>
              <a:t>логарифм обычно обозначают как </a:t>
            </a:r>
            <a:endParaRPr lang="ru-RU" sz="3200" dirty="0" smtClean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200" b="1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ln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(</a:t>
            </a:r>
            <a:r>
              <a:rPr lang="ru-RU" sz="32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)</a:t>
            </a:r>
            <a:r>
              <a:rPr lang="ru-RU" sz="3200" dirty="0" smtClean="0">
                <a:solidFill>
                  <a:srgbClr val="252525"/>
                </a:solidFill>
                <a:latin typeface="Arial" panose="020B0604020202020204" pitchFamily="34" charset="0"/>
              </a:rPr>
              <a:t> или </a:t>
            </a:r>
            <a:r>
              <a:rPr lang="ru-RU" sz="3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log</a:t>
            </a:r>
            <a:r>
              <a:rPr lang="ru-RU" sz="3200" b="1" i="1" baseline="-25000" dirty="0" err="1">
                <a:solidFill>
                  <a:srgbClr val="FF0000"/>
                </a:solidFill>
                <a:latin typeface="Arial" panose="020B0604020202020204" pitchFamily="34" charset="0"/>
              </a:rPr>
              <a:t>e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</a:rPr>
              <a:t>(</a:t>
            </a:r>
            <a:r>
              <a:rPr lang="ru-RU" sz="3200" b="1" i="1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).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542" y="3704309"/>
            <a:ext cx="11153951" cy="217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Логарифм по какому основанию </a:t>
            </a: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называют 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десятичным?  </a:t>
            </a:r>
            <a:endParaRPr lang="ru-RU" sz="3200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обозначают </a:t>
            </a: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логарифм?</a:t>
            </a:r>
          </a:p>
          <a:p>
            <a:pPr lvl="0" algn="ctr" fontAlgn="base">
              <a:lnSpc>
                <a:spcPct val="115000"/>
              </a:lnSpc>
              <a:spcAft>
                <a:spcPts val="1500"/>
              </a:spcAft>
            </a:pP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6686" y="5179793"/>
            <a:ext cx="114386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252525"/>
                </a:solidFill>
                <a:latin typeface="Arial" panose="020B0604020202020204" pitchFamily="34" charset="0"/>
              </a:rPr>
              <a:t>Десятичный логарифм</a:t>
            </a:r>
            <a:r>
              <a:rPr lang="ru-RU" sz="3200" dirty="0">
                <a:solidFill>
                  <a:srgbClr val="252525"/>
                </a:solidFill>
                <a:latin typeface="Arial" panose="020B0604020202020204" pitchFamily="34" charset="0"/>
              </a:rPr>
              <a:t> — </a:t>
            </a:r>
            <a:r>
              <a:rPr lang="ru-RU" sz="3200" dirty="0" smtClean="0">
                <a:solidFill>
                  <a:srgbClr val="0B0080"/>
                </a:solidFill>
                <a:latin typeface="Arial" panose="020B0604020202020204" pitchFamily="34" charset="0"/>
              </a:rPr>
              <a:t>логарифм</a:t>
            </a:r>
            <a:r>
              <a:rPr lang="ru-RU" sz="3200" dirty="0">
                <a:solidFill>
                  <a:srgbClr val="252525"/>
                </a:solidFill>
                <a:latin typeface="Arial" panose="020B0604020202020204" pitchFamily="34" charset="0"/>
              </a:rPr>
              <a:t> по основанию 10</a:t>
            </a:r>
            <a:r>
              <a:rPr lang="ru-RU" sz="3200" dirty="0" smtClean="0">
                <a:solidFill>
                  <a:srgbClr val="252525"/>
                </a:solidFill>
                <a:latin typeface="Arial" panose="020B0604020202020204" pitchFamily="34" charset="0"/>
              </a:rPr>
              <a:t>. Принято обозначать его </a:t>
            </a:r>
            <a:r>
              <a:rPr lang="en-US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lg</a:t>
            </a:r>
            <a:r>
              <a:rPr lang="en-US" sz="32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:</a:t>
            </a:r>
            <a:r>
              <a:rPr lang="ru-RU" sz="32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  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log</a:t>
            </a:r>
            <a:r>
              <a:rPr lang="en-US" sz="3200" b="1" baseline="-25000" dirty="0" smtClean="0">
                <a:solidFill>
                  <a:srgbClr val="FF0000"/>
                </a:solidFill>
                <a:latin typeface="verdana" panose="020B0604030504040204" pitchFamily="34" charset="0"/>
              </a:rPr>
              <a:t>10</a:t>
            </a:r>
            <a:r>
              <a:rPr lang="en-US" sz="3200" b="1" baseline="-25000" dirty="0">
                <a:solidFill>
                  <a:srgbClr val="FF0000"/>
                </a:solidFill>
                <a:latin typeface="verdana" panose="020B0604030504040204" pitchFamily="34" charset="0"/>
              </a:rPr>
              <a:t> 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 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 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lg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b</a:t>
            </a:r>
            <a:r>
              <a:rPr lang="en-US" sz="3200" b="1" i="1" dirty="0">
                <a:solidFill>
                  <a:srgbClr val="FF0000"/>
                </a:solidFill>
                <a:latin typeface="verdana" panose="020B0604030504040204" pitchFamily="34" charset="0"/>
              </a:rPr>
              <a:t>.</a:t>
            </a:r>
            <a:endParaRPr lang="en-US" sz="3200" b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endParaRPr lang="ru-RU" sz="3200" dirty="0"/>
          </a:p>
        </p:txBody>
      </p:sp>
      <p:sp>
        <p:nvSpPr>
          <p:cNvPr id="13" name="AutoShape 9" descr="\lg \,b"/>
          <p:cNvSpPr>
            <a:spLocks noChangeAspect="1" noChangeArrowheads="1"/>
          </p:cNvSpPr>
          <p:nvPr/>
        </p:nvSpPr>
        <p:spPr bwMode="auto">
          <a:xfrm>
            <a:off x="3089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1" descr="\lg \,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3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438" y="1977826"/>
            <a:ext cx="3942271" cy="1301637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630" y="534838"/>
            <a:ext cx="10968959" cy="1442988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50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Устная работа.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простейшие свойства логарифма.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665174" y="2168046"/>
            <a:ext cx="1223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1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414" y="3319463"/>
            <a:ext cx="3605843" cy="1436621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60257" y="3536771"/>
            <a:ext cx="1223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</a:t>
            </a:r>
            <a:endParaRPr kumimoji="0" lang="ru-RU" altLang="ru-RU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5244859" y="5148439"/>
            <a:ext cx="5037827" cy="81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07571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992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07571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2pPr>
            <a:lvl3pPr algn="ctr" defTabSz="407571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3pPr>
            <a:lvl4pPr algn="ctr" defTabSz="407571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4pPr>
            <a:lvl5pPr algn="ctr" defTabSz="407571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5pPr>
            <a:lvl6pPr marL="2281245" indent="-207386" algn="ctr" defTabSz="407571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696017" indent="-207386" algn="ctr" defTabSz="407571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110789" indent="-207386" algn="ctr" defTabSz="407571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525561" indent="-207386" algn="ctr" defTabSz="407571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992"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ru-RU" sz="6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log</a:t>
            </a:r>
            <a:r>
              <a:rPr lang="ru-RU" sz="6000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000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1 = 0</a:t>
            </a:r>
            <a:endParaRPr lang="ru-RU" sz="6000" kern="0" dirty="0"/>
          </a:p>
        </p:txBody>
      </p:sp>
    </p:spTree>
    <p:extLst>
      <p:ext uri="{BB962C8B-B14F-4D97-AF65-F5344CB8AC3E}">
        <p14:creationId xmlns:p14="http://schemas.microsoft.com/office/powerpoint/2010/main" val="279348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Представьте в виде степени с основанием 5.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8641" y="1604329"/>
                <a:ext cx="10968959" cy="27390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x-none" sz="4000" dirty="0" smtClean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а) 125;     </a:t>
                </a:r>
                <a:r>
                  <a:rPr lang="ru-RU" sz="4000" dirty="0" smtClean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        </a:t>
                </a:r>
                <a:r>
                  <a:rPr lang="x-none" sz="4000" dirty="0" smtClean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б) 0,2; </a:t>
                </a:r>
                <a:r>
                  <a:rPr lang="ru-RU" sz="4000" dirty="0" smtClean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             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625</m:t>
                        </m:r>
                      </m:den>
                    </m:f>
                  </m:oMath>
                </a14:m>
                <a:r>
                  <a:rPr lang="ru-RU" sz="4000" dirty="0" smtClean="0"/>
                  <a:t>;      г) 1;                       д)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ru-RU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g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25 </m:t>
                        </m:r>
                      </m:e>
                    </m:rad>
                  </m:oMath>
                </a14:m>
                <a:r>
                  <a:rPr lang="ru-RU" sz="4000" dirty="0" smtClean="0"/>
                  <a:t>;               е)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ctrlPr>
                              <a:rPr lang="ru-RU" sz="4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ru-RU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ru-RU" sz="4000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ru-RU" sz="4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ru-RU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g>
                          <m:e>
                            <m:r>
                              <a:rPr lang="ru-RU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ru-RU" sz="4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641" y="1604329"/>
                <a:ext cx="10968959" cy="2739071"/>
              </a:xfrm>
              <a:blipFill rotWithShape="0">
                <a:blip r:embed="rId2"/>
                <a:stretch>
                  <a:fillRect l="-2835" t="-2222" r="-308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2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871" y="368520"/>
            <a:ext cx="10968959" cy="1143480"/>
          </a:xfrm>
        </p:spPr>
        <p:txBody>
          <a:bodyPr/>
          <a:lstStyle/>
          <a:p>
            <a:pPr indent="22860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Решите уравнение.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784" y="1330845"/>
            <a:ext cx="11088778" cy="349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8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Вычислите: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48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func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 </a:t>
                </a:r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81</m:t>
                        </m:r>
                      </m:e>
                    </m:func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ru-RU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ru-RU" sz="4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ru-RU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</m:e>
                    </m:func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endParaRPr lang="ru-RU" sz="4800" i="1" dirty="0" smtClean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a:rPr lang="ru-RU" sz="4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func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27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func>
                  </m:oMath>
                </a14:m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0" indent="0"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4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0,3</m:t>
                            </m:r>
                          </m:sub>
                        </m:sSub>
                      </m:fName>
                      <m:e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func>
                  </m:oMath>
                </a14:m>
                <a:r>
                  <a:rPr lang="ru-RU" sz="4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4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ru-RU" sz="4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func>
                          <m:funcPr>
                            <m:ctrlP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sz="4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4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4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4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func>
                      </m:sup>
                    </m:sSup>
                  </m:oMath>
                </a14:m>
                <a:r>
                  <a:rPr lang="ru-RU" sz="4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  <a:endParaRPr lang="ru-RU" sz="4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24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645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640" y="877478"/>
            <a:ext cx="10968959" cy="114348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4000" b="1" kern="1200" dirty="0">
                <a:latin typeface="Times New Roman" panose="02020603050405020304" pitchFamily="18" charset="0"/>
                <a:ea typeface="+mn-ea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примеров из демонстрационных вариантов ЕГЭ.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8641" y="1880558"/>
                <a:ext cx="10968959" cy="42487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В7.1 Найдите значение выражения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func>
                      </m:sup>
                    </m:sSup>
                  </m:oMath>
                </a14:m>
                <a:endParaRPr lang="ru-RU" sz="32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В7.2 </a:t>
                </a:r>
                <a:r>
                  <a:rPr lang="ru-RU" sz="3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Найдите значение выражения </a:t>
                </a: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func>
                          <m:func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ru-RU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rad>
                          </m:e>
                        </m:func>
                      </m:sup>
                    </m:sSup>
                  </m:oMath>
                </a14:m>
                <a:endParaRPr lang="ru-RU" sz="32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В7.3 </a:t>
                </a:r>
                <a:r>
                  <a:rPr lang="ru-RU" sz="3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Найдите значение выражения </a:t>
                </a: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ru-RU" sz="32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func>
                          <m:func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fName>
                          <m:e>
                            <m:rad>
                              <m:radPr>
                                <m:ctrlPr>
                                  <a:rPr lang="en-US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g>
                              <m:e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rad>
                          </m:e>
                        </m:func>
                      </m:sup>
                    </m:sSup>
                  </m:oMath>
                </a14:m>
                <a:endParaRPr lang="ru-RU" sz="32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В7.4 </a:t>
                </a:r>
                <a:r>
                  <a:rPr lang="ru-RU" sz="3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Найдите значение выражения </a:t>
                </a: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9∙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func>
                          <m:func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func>
                      </m:sup>
                    </m:sSup>
                  </m:oMath>
                </a14:m>
                <a:endParaRPr lang="ru-RU" sz="32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В7.5 </a:t>
                </a:r>
                <a:r>
                  <a:rPr lang="ru-RU" sz="3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Найдите значение выражения </a:t>
                </a: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sSup>
                          <m:sSupPr>
                            <m:ctrlPr>
                              <a:rPr lang="ru-RU" sz="3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sz="32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func>
                          </m:sup>
                        </m:sSup>
                      </m:den>
                    </m:f>
                  </m:oMath>
                </a14:m>
                <a:endParaRPr lang="ru-RU" sz="32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В7.6 </a:t>
                </a:r>
                <a:r>
                  <a:rPr lang="ru-RU" sz="3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Найдите значение выражения </a:t>
                </a:r>
                <a:r>
                  <a:rPr lang="ru-RU" sz="32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func>
                          <m:func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func>
                      </m:sup>
                    </m:sSup>
                  </m:oMath>
                </a14:m>
                <a:endParaRPr lang="ru-RU" dirty="0"/>
              </a:p>
              <a:p>
                <a:pPr marL="0" lvl="0" indent="0">
                  <a:buNone/>
                </a:pPr>
                <a:endParaRPr lang="ru-RU" dirty="0"/>
              </a:p>
              <a:p>
                <a:pPr marL="0" lvl="0" indent="0">
                  <a:buNone/>
                </a:pPr>
                <a:endParaRPr lang="ru-RU" dirty="0"/>
              </a:p>
              <a:p>
                <a:pPr marL="0" lv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641" y="1880558"/>
                <a:ext cx="10968959" cy="4248726"/>
              </a:xfrm>
              <a:blipFill rotWithShape="0">
                <a:blip r:embed="rId2"/>
                <a:stretch>
                  <a:fillRect l="-2279" t="-2582" b="-5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9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Самостоятельная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59" y="992039"/>
            <a:ext cx="10550106" cy="55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5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задание: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 41. </a:t>
            </a:r>
            <a:endParaRPr lang="ru-RU" sz="4000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Решить </a:t>
            </a: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№ 41.6;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x-none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41.11 </a:t>
            </a: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(в; г);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x-none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41.1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(в; г),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x-none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41.16 </a:t>
            </a: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(в)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x-none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41.1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8 </a:t>
            </a:r>
            <a:r>
              <a:rPr lang="x-none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(в).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7310439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169</Words>
  <Application>Microsoft Office PowerPoint</Application>
  <PresentationFormat>Широкоэкранный</PresentationFormat>
  <Paragraphs>45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 Unicode MS</vt:lpstr>
      <vt:lpstr>MS Gothic</vt:lpstr>
      <vt:lpstr>Arial</vt:lpstr>
      <vt:lpstr>Calibri</vt:lpstr>
      <vt:lpstr>Cambria Math</vt:lpstr>
      <vt:lpstr>Century Schoolbook</vt:lpstr>
      <vt:lpstr>Times New Roman</vt:lpstr>
      <vt:lpstr>Times New Roman</vt:lpstr>
      <vt:lpstr>Verdana</vt:lpstr>
      <vt:lpstr>Verdana</vt:lpstr>
      <vt:lpstr>1_Тема Office</vt:lpstr>
      <vt:lpstr>Презентация PowerPoint</vt:lpstr>
      <vt:lpstr>«Скажи мне и я забуду, покажи мне и я запомню, дай мне действовать самому и я научусь» </vt:lpstr>
      <vt:lpstr>Устная работа. </vt:lpstr>
      <vt:lpstr>Устная работа. </vt:lpstr>
      <vt:lpstr>Устная работа. Назовите простейшие свойства логарифма. </vt:lpstr>
      <vt:lpstr>Представьте в виде степени с основанием 5.</vt:lpstr>
      <vt:lpstr>Решите уравнение. </vt:lpstr>
      <vt:lpstr>Вычислите:</vt:lpstr>
      <vt:lpstr> Решение примеров из демонстрационных вариантов ЕГЭ.   </vt:lpstr>
      <vt:lpstr>Самостоятельная работа </vt:lpstr>
      <vt:lpstr>Домашнее задание: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STAR</dc:creator>
  <cp:lastModifiedBy>STAR</cp:lastModifiedBy>
  <cp:revision>14</cp:revision>
  <dcterms:created xsi:type="dcterms:W3CDTF">2016-09-30T02:24:53Z</dcterms:created>
  <dcterms:modified xsi:type="dcterms:W3CDTF">2016-09-30T05:06:48Z</dcterms:modified>
</cp:coreProperties>
</file>